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9" r:id="rId5"/>
    <p:sldId id="262" r:id="rId6"/>
    <p:sldId id="258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2" r:id="rId18"/>
    <p:sldId id="260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07033"/>
    <a:srgbClr val="CC0099"/>
    <a:srgbClr val="E701FF"/>
    <a:srgbClr val="C79E37"/>
    <a:srgbClr val="6C1A00"/>
    <a:srgbClr val="202E54"/>
    <a:srgbClr val="FF2549"/>
    <a:srgbClr val="1D3A00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2231"/>
  </p:normalViewPr>
  <p:slideViewPr>
    <p:cSldViewPr>
      <p:cViewPr varScale="1">
        <p:scale>
          <a:sx n="67" d="100"/>
          <a:sy n="67" d="100"/>
        </p:scale>
        <p:origin x="184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11363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487979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E701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206803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89199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2419045"/>
            <a:ext cx="8551480" cy="137434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9065-630B-CB4D-9D22-D1D189A0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994A3-1606-B14C-9956-2E825CFF3926}"/>
              </a:ext>
            </a:extLst>
          </p:cNvPr>
          <p:cNvSpPr txBox="1"/>
          <p:nvPr/>
        </p:nvSpPr>
        <p:spPr>
          <a:xfrm>
            <a:off x="2169870" y="1350110"/>
            <a:ext cx="66778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Regressive Integrated Moving Average (ARIMA) is forecasting algorithm.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past historical values to predict the future values.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characterized by 3 terms: p, d, q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“p” is the order of Auto Regressive (AR) term.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“q” is the order of Moving Average (MA) term.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“d” is the differencing required to make the time series stationary.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Regressive (AR) process</a:t>
            </a: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series current values depend on its own previous values.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Average (MA) process</a:t>
            </a: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current deviation from mean depends on previous deviations.</a:t>
            </a:r>
          </a:p>
        </p:txBody>
      </p:sp>
    </p:spTree>
    <p:extLst>
      <p:ext uri="{BB962C8B-B14F-4D97-AF65-F5344CB8AC3E}">
        <p14:creationId xmlns:p14="http://schemas.microsoft.com/office/powerpoint/2010/main" val="160085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FDB0-86BE-334C-A17B-0BE99926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orders p and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DAC43-FD98-DC46-9953-F7D4B96DCAD6}"/>
              </a:ext>
            </a:extLst>
          </p:cNvPr>
          <p:cNvSpPr txBox="1"/>
          <p:nvPr/>
        </p:nvSpPr>
        <p:spPr>
          <a:xfrm>
            <a:off x="1369769" y="1502815"/>
            <a:ext cx="7931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starts with 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(p, d, q)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we need to make time series stationary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right order differencing is the minimum differencing required.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need to learn about Auto Correlation Function (ACF) and Partial Auto Correlation Function (PACF) to identify p, q.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we are working with a stationary time series, we can examine the ACF and PACF to help identify the proper number of lagged y (AR) and ⍷ (MA) terms.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rgbClr val="007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5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A85A-6819-F146-BEA6-CDD04962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Correlation Function (ACF)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8180-8FAC-5E49-8557-256FAC740253}"/>
              </a:ext>
            </a:extLst>
          </p:cNvPr>
          <p:cNvSpPr txBox="1"/>
          <p:nvPr/>
        </p:nvSpPr>
        <p:spPr>
          <a:xfrm>
            <a:off x="1823310" y="1409700"/>
            <a:ext cx="7177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Coefficients of correlation between a time series and lags of itself.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to determine the value of (p) or AR term in ARIMA model.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correlations are positive for many number of lags (10 or more), the series needs for further differencing.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other hand, if the lag1 auto correlation it self is too negative then the series is probably over differenced.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auto correlation function (ACF) plot reaches to zero, no further differencing the series.</a:t>
            </a:r>
          </a:p>
        </p:txBody>
      </p:sp>
    </p:spTree>
    <p:extLst>
      <p:ext uri="{BB962C8B-B14F-4D97-AF65-F5344CB8AC3E}">
        <p14:creationId xmlns:p14="http://schemas.microsoft.com/office/powerpoint/2010/main" val="322171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81AD-08FC-A04F-B91F-1C8F6C6D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28470"/>
            <a:ext cx="8093365" cy="76352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ACF and PACF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51026-ABDA-724B-9393-C0C2D725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4" y="1502815"/>
            <a:ext cx="8736966" cy="28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6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26D7-AB16-4746-914B-9BF9196E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18" y="0"/>
            <a:ext cx="6413609" cy="72534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19B6A-F545-9540-9C1B-3C2EE26F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44" y="1025269"/>
            <a:ext cx="4981959" cy="4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BFB5-462D-FD4D-9C1B-376BBA70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ARIMA 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192C7-20FF-FE43-AD9C-B49E649F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0" y="1655520"/>
            <a:ext cx="7368476" cy="27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1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D1B0-0F3E-D44A-A258-E1E74C53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20" y="128470"/>
            <a:ext cx="6413609" cy="72534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and patterns in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52F35-F221-054C-8DCC-ED36A114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1197405"/>
            <a:ext cx="5638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28B3-662E-EE4F-B8F7-0B5777EF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Weekly sales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84C5D-7345-CC47-82BC-21A2285F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23" y="1044700"/>
            <a:ext cx="6617017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10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18FB8-6FCA-8649-B3A1-858CC85CFA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7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4950" y="1197405"/>
            <a:ext cx="3910288" cy="37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0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01" y="1044700"/>
            <a:ext cx="8587444" cy="3664920"/>
          </a:xfrm>
        </p:spPr>
        <p:txBody>
          <a:bodyPr>
            <a:normAutofit/>
          </a:bodyPr>
          <a:lstStyle/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Time series is a sequence of data where a metric is recorded over regular time interval.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Depending on frequency, a time series can be yearly (budget), quarterly (expenses), monthly (air traffic), weekly (sales), daily (weather), hourly (stock price), minute (in bound calls in call center), and even seconds (web traffic).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Occurs in many areas: economics, finance, environment, and medicine.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To describe and summarize time series data, fit models, and make forecasts.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2953-AF8D-3448-B465-E748CDD5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studying Time Series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AD05-27B6-E84B-96C8-BD50E85F078B}"/>
              </a:ext>
            </a:extLst>
          </p:cNvPr>
          <p:cNvSpPr txBox="1"/>
          <p:nvPr/>
        </p:nvSpPr>
        <p:spPr>
          <a:xfrm>
            <a:off x="0" y="1655521"/>
            <a:ext cx="900044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mechanism generating the series.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process producing the series.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future based on the historical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salient features of the data series.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major patterns such as trends, seasonality,  global trend, and irregularity.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9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Components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6871725" cy="3511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Time series can split into: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Base Level + Trend + Seasonality + Error </a:t>
            </a:r>
          </a:p>
          <a:p>
            <a:pPr marL="457200" lvl="1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is observed when there is increasing or decreasing 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slope pattern observed in the time series data.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E70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Seasonality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is a repeated pattern observed in regular intervals due to seasonal factors.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 fluctuations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after trend and seasonality have been removed from a time series, which may or may not be completely random.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A5C-0258-FB47-B71F-4D2CC29B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54" y="128470"/>
            <a:ext cx="6413609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of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E4761-EE2F-A248-A846-AD20497B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85" y="1502815"/>
            <a:ext cx="7861578" cy="32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1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6879" y="0"/>
            <a:ext cx="8093365" cy="76352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9F80D-53CC-8746-B9C1-5159F0AA1360}"/>
              </a:ext>
            </a:extLst>
          </p:cNvPr>
          <p:cNvSpPr txBox="1"/>
          <p:nvPr/>
        </p:nvSpPr>
        <p:spPr>
          <a:xfrm>
            <a:off x="231469" y="1197405"/>
            <a:ext cx="870418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 is a property of time series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stationary series is one where the values of the series is not a function of time.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stationary time series without seasonal effects as well.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statistical properties of the series like mean, variance, and auto correlation are constant over time.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 Data: Self correlated, no global trend, no periodicity, and no seasonality.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E0D9-5944-DA4B-87E4-C0EE1F69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20" y="281175"/>
            <a:ext cx="7015280" cy="725349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make time series stationary?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36F90-13B6-2142-B00B-DF5FAB11BBA3}"/>
              </a:ext>
            </a:extLst>
          </p:cNvPr>
          <p:cNvSpPr txBox="1"/>
          <p:nvPr/>
        </p:nvSpPr>
        <p:spPr>
          <a:xfrm>
            <a:off x="1670605" y="1655520"/>
            <a:ext cx="67489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Differencing the time series (once or more)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log of the series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n</a:t>
            </a:r>
            <a:r>
              <a:rPr lang="en-US" sz="2400" b="1" baseline="30000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root of the series.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the above</a:t>
            </a:r>
          </a:p>
        </p:txBody>
      </p:sp>
    </p:spTree>
    <p:extLst>
      <p:ext uri="{BB962C8B-B14F-4D97-AF65-F5344CB8AC3E}">
        <p14:creationId xmlns:p14="http://schemas.microsoft.com/office/powerpoint/2010/main" val="53183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B922-5E1A-B74E-9214-A6FF6CEC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sales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407C5-5083-4A46-BC06-7D7E9E89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20" y="1502815"/>
            <a:ext cx="5767075" cy="35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CD8B-A03A-D745-82A5-089EB8CC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Time series: Rolling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04EA9-19E0-1D44-9878-578F62D7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1077849"/>
            <a:ext cx="6625696" cy="37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5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Macintosh PowerPoint</Application>
  <PresentationFormat>On-screen Show (16:9)</PresentationFormat>
  <Paragraphs>81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Time Series Analysis</vt:lpstr>
      <vt:lpstr>What is Time Series</vt:lpstr>
      <vt:lpstr>Why studying Time Series</vt:lpstr>
      <vt:lpstr>Time Series Components</vt:lpstr>
      <vt:lpstr>Decomposition of Time Series</vt:lpstr>
      <vt:lpstr>Stationary Properties</vt:lpstr>
      <vt:lpstr>How to make time series stationary?</vt:lpstr>
      <vt:lpstr>Weekly sales variation</vt:lpstr>
      <vt:lpstr>Time series: Rolling mean</vt:lpstr>
      <vt:lpstr>ARIMA Model</vt:lpstr>
      <vt:lpstr>Identification of orders p and q</vt:lpstr>
      <vt:lpstr>Auto Correlation Function (ACF)</vt:lpstr>
      <vt:lpstr>ACF and PACF Plots</vt:lpstr>
      <vt:lpstr>Residual plot</vt:lpstr>
      <vt:lpstr>ARIMA model predictions</vt:lpstr>
      <vt:lpstr>Trend and patterns in Time Series</vt:lpstr>
      <vt:lpstr>Weekly sales predictions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2021-05-21T18:10:50Z</dcterms:modified>
</cp:coreProperties>
</file>